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sldIdLst>
    <p:sldId id="256" r:id="rId5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FE00BAD-8CCE-D848-E3DA-A27FE62605E8}" name="Erica Babusci" initials="" userId="S::emb132@duke.edu::e314919c-c1f5-440a-97e1-1ead1069c8b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6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DB3B4F-9FA9-4DF2-A16F-157519A8909E}" v="23" dt="2025-06-26T15:49:18.2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0" autoAdjust="0"/>
    <p:restoredTop sz="94173"/>
  </p:normalViewPr>
  <p:slideViewPr>
    <p:cSldViewPr snapToGrid="0">
      <p:cViewPr>
        <p:scale>
          <a:sx n="16" d="100"/>
          <a:sy n="16" d="100"/>
        </p:scale>
        <p:origin x="355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a Babusci" userId="2lkdMBg2uzaOuXreleEYobVWuQW3icIypZW00spLun8=" providerId="None" clId="Web-{92DB3B4F-9FA9-4DF2-A16F-157519A8909E}"/>
    <pc:docChg chg="modSld">
      <pc:chgData name="Erica Babusci" userId="2lkdMBg2uzaOuXreleEYobVWuQW3icIypZW00spLun8=" providerId="None" clId="Web-{92DB3B4F-9FA9-4DF2-A16F-157519A8909E}" dt="2025-06-26T15:49:18.202" v="16" actId="1076"/>
      <pc:docMkLst>
        <pc:docMk/>
      </pc:docMkLst>
      <pc:sldChg chg="addSp modSp">
        <pc:chgData name="Erica Babusci" userId="2lkdMBg2uzaOuXreleEYobVWuQW3icIypZW00spLun8=" providerId="None" clId="Web-{92DB3B4F-9FA9-4DF2-A16F-157519A8909E}" dt="2025-06-26T15:49:18.202" v="16" actId="1076"/>
        <pc:sldMkLst>
          <pc:docMk/>
          <pc:sldMk cId="1978303074" sldId="256"/>
        </pc:sldMkLst>
        <pc:spChg chg="add mod">
          <ac:chgData name="Erica Babusci" userId="2lkdMBg2uzaOuXreleEYobVWuQW3icIypZW00spLun8=" providerId="None" clId="Web-{92DB3B4F-9FA9-4DF2-A16F-157519A8909E}" dt="2025-06-26T15:49:18.202" v="16" actId="1076"/>
          <ac:spMkLst>
            <pc:docMk/>
            <pc:sldMk cId="1978303074" sldId="256"/>
            <ac:spMk id="3" creationId="{953140B4-B5AF-9621-FB8D-440096D33E88}"/>
          </ac:spMkLst>
        </pc:spChg>
        <pc:spChg chg="mod">
          <ac:chgData name="Erica Babusci" userId="2lkdMBg2uzaOuXreleEYobVWuQW3icIypZW00spLun8=" providerId="None" clId="Web-{92DB3B4F-9FA9-4DF2-A16F-157519A8909E}" dt="2025-06-26T15:48:57.841" v="13" actId="1076"/>
          <ac:spMkLst>
            <pc:docMk/>
            <pc:sldMk cId="1978303074" sldId="256"/>
            <ac:spMk id="46" creationId="{781F46D1-5171-4934-D40B-5E87DA1CAE8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EB07A-ED64-3E45-B662-C0FDB495DC1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2AD56-CEAE-6C48-BB3E-F18DEB98D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77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2AD56-CEAE-6C48-BB3E-F18DEB98D8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9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479B-86D5-4399-9349-133F90642AAC}" type="datetimeFigureOut">
              <a:rPr lang="en-NL" smtClean="0"/>
              <a:t>06/26/2025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B2037-7DF7-4836-93E8-63C94B3C2A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14022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479B-86D5-4399-9349-133F90642AAC}" type="datetimeFigureOut">
              <a:rPr lang="en-NL" smtClean="0"/>
              <a:t>06/26/2025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B2037-7DF7-4836-93E8-63C94B3C2A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75092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479B-86D5-4399-9349-133F90642AAC}" type="datetimeFigureOut">
              <a:rPr lang="en-NL" smtClean="0"/>
              <a:t>06/26/2025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B2037-7DF7-4836-93E8-63C94B3C2A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6441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479B-86D5-4399-9349-133F90642AAC}" type="datetimeFigureOut">
              <a:rPr lang="en-NL" smtClean="0"/>
              <a:t>06/26/2025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B2037-7DF7-4836-93E8-63C94B3C2A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9084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479B-86D5-4399-9349-133F90642AAC}" type="datetimeFigureOut">
              <a:rPr lang="en-NL" smtClean="0"/>
              <a:t>06/26/2025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B2037-7DF7-4836-93E8-63C94B3C2A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379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479B-86D5-4399-9349-133F90642AAC}" type="datetimeFigureOut">
              <a:rPr lang="en-NL" smtClean="0"/>
              <a:t>06/26/2025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B2037-7DF7-4836-93E8-63C94B3C2A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2313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479B-86D5-4399-9349-133F90642AAC}" type="datetimeFigureOut">
              <a:rPr lang="en-NL" smtClean="0"/>
              <a:t>06/26/2025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B2037-7DF7-4836-93E8-63C94B3C2A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25760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479B-86D5-4399-9349-133F90642AAC}" type="datetimeFigureOut">
              <a:rPr lang="en-NL" smtClean="0"/>
              <a:t>06/26/2025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B2037-7DF7-4836-93E8-63C94B3C2A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3346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479B-86D5-4399-9349-133F90642AAC}" type="datetimeFigureOut">
              <a:rPr lang="en-NL" smtClean="0"/>
              <a:t>06/26/2025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B2037-7DF7-4836-93E8-63C94B3C2A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17771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479B-86D5-4399-9349-133F90642AAC}" type="datetimeFigureOut">
              <a:rPr lang="en-NL" smtClean="0"/>
              <a:t>06/26/2025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B2037-7DF7-4836-93E8-63C94B3C2A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97830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479B-86D5-4399-9349-133F90642AAC}" type="datetimeFigureOut">
              <a:rPr lang="en-NL" smtClean="0"/>
              <a:t>06/26/2025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B2037-7DF7-4836-93E8-63C94B3C2A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858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A9479B-86D5-4399-9349-133F90642AAC}" type="datetimeFigureOut">
              <a:rPr lang="en-NL" smtClean="0"/>
              <a:t>06/26/2025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7B2037-7DF7-4836-93E8-63C94B3C2A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9753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1.jpeg"/><Relationship Id="rId21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hyperlink" Target="mailto:Erica.Babusci@duke.edu" TargetMode="External"/><Relationship Id="rId14" Type="http://schemas.openxmlformats.org/officeDocument/2006/relationships/image" Target="../media/image11.jp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att School of Engineering | Black Think Tank">
            <a:extLst>
              <a:ext uri="{FF2B5EF4-FFF2-40B4-BE49-F238E27FC236}">
                <a16:creationId xmlns:a16="http://schemas.microsoft.com/office/drawing/2014/main" id="{AA005992-1584-3E3E-F2F9-10789E64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492" y="-428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1083" descr="A diagram of a test tube&#10;&#10;AI-generated content may be incorrect.">
            <a:extLst>
              <a:ext uri="{FF2B5EF4-FFF2-40B4-BE49-F238E27FC236}">
                <a16:creationId xmlns:a16="http://schemas.microsoft.com/office/drawing/2014/main" id="{4231DE0E-1DC4-EBE8-D30E-D073393D3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3" b="14213"/>
          <a:stretch/>
        </p:blipFill>
        <p:spPr>
          <a:xfrm>
            <a:off x="1175092" y="35923725"/>
            <a:ext cx="10982396" cy="493042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81F46D1-5171-4934-D40B-5E87DA1CAE8D}"/>
              </a:ext>
            </a:extLst>
          </p:cNvPr>
          <p:cNvSpPr txBox="1"/>
          <p:nvPr/>
        </p:nvSpPr>
        <p:spPr>
          <a:xfrm rot="10800000" flipV="1">
            <a:off x="1258257" y="6422007"/>
            <a:ext cx="10772349" cy="65248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3800" b="0" i="0" u="none" strike="noStrike" dirty="0">
                <a:solidFill>
                  <a:srgbClr val="000000"/>
                </a:solidFill>
                <a:effectLst/>
              </a:rPr>
              <a:t>Polycyclic aromatic hydrocarbons (PAHs) are organic pollutants that are a significant public health concern due to their carcinogenic and mutagenic nature</a:t>
            </a:r>
            <a:r>
              <a:rPr lang="en-US" sz="3800" baseline="30000" dirty="0">
                <a:solidFill>
                  <a:srgbClr val="000000"/>
                </a:solidFill>
                <a:cs typeface="Times New Roman"/>
              </a:rPr>
              <a:t>[</a:t>
            </a:r>
            <a:r>
              <a:rPr lang="en-US" sz="3800" b="0" i="0" u="none" strike="noStrike" baseline="30000" dirty="0">
                <a:solidFill>
                  <a:srgbClr val="000000"/>
                </a:solidFill>
                <a:effectLst/>
                <a:cs typeface="Times New Roman"/>
              </a:rPr>
              <a:t>1-3]. </a:t>
            </a:r>
            <a:r>
              <a:rPr lang="en-US" sz="3800" b="0" i="0" u="none" strike="noStrike" dirty="0">
                <a:solidFill>
                  <a:srgbClr val="000000"/>
                </a:solidFill>
                <a:effectLst/>
                <a:cs typeface="Times New Roman"/>
              </a:rPr>
              <a:t>There are numerous strategies implemented to remediate PAH contamination, many being ecologically intrusive</a:t>
            </a:r>
            <a:r>
              <a:rPr lang="en-US" sz="3800" b="0" i="0" u="none" strike="noStrike" baseline="30000" dirty="0">
                <a:solidFill>
                  <a:srgbClr val="000000"/>
                </a:solidFill>
                <a:effectLst/>
                <a:cs typeface="Times New Roman"/>
              </a:rPr>
              <a:t>[4]. </a:t>
            </a:r>
            <a:r>
              <a:rPr lang="en-US" sz="3800" b="0" i="0" u="none" strike="noStrike" dirty="0">
                <a:solidFill>
                  <a:srgbClr val="000000"/>
                </a:solidFill>
                <a:effectLst/>
                <a:cs typeface="Times New Roman"/>
              </a:rPr>
              <a:t>A sustainable and cost-effective alternative is </a:t>
            </a:r>
            <a:r>
              <a:rPr lang="en-US" sz="3800" b="1" i="0" u="none" strike="noStrike" dirty="0">
                <a:solidFill>
                  <a:srgbClr val="000000"/>
                </a:solidFill>
                <a:effectLst/>
                <a:cs typeface="Times New Roman"/>
              </a:rPr>
              <a:t>mycoremediation</a:t>
            </a:r>
            <a:r>
              <a:rPr lang="en-US" sz="3800" b="0" i="0" u="none" strike="noStrike" dirty="0">
                <a:solidFill>
                  <a:srgbClr val="000000"/>
                </a:solidFill>
                <a:effectLst/>
                <a:cs typeface="Times New Roman"/>
              </a:rPr>
              <a:t>. However, minimal success in PAH degradation has been seen due to planktonic microbes not properly establishing within the novel environment</a:t>
            </a:r>
            <a:r>
              <a:rPr lang="en-US" sz="3800" b="0" i="0" u="none" strike="noStrike" baseline="30000" dirty="0">
                <a:solidFill>
                  <a:srgbClr val="000000"/>
                </a:solidFill>
                <a:effectLst/>
                <a:cs typeface="Times New Roman"/>
              </a:rPr>
              <a:t>[5].</a:t>
            </a:r>
            <a:endParaRPr lang="en-US" sz="3800" baseline="30000" dirty="0">
              <a:solidFill>
                <a:srgbClr val="000000"/>
              </a:solidFill>
              <a:cs typeface="Times New Roman"/>
            </a:endParaRPr>
          </a:p>
        </p:txBody>
      </p:sp>
      <p:pic>
        <p:nvPicPr>
          <p:cNvPr id="1080" name="Picture 1079" descr="A diagram of a path&#10;&#10;AI-generated content may be incorrect.">
            <a:extLst>
              <a:ext uri="{FF2B5EF4-FFF2-40B4-BE49-F238E27FC236}">
                <a16:creationId xmlns:a16="http://schemas.microsoft.com/office/drawing/2014/main" id="{B5D4BB59-146A-53D8-0148-B6EF2410E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5"/>
          <a:stretch/>
        </p:blipFill>
        <p:spPr>
          <a:xfrm>
            <a:off x="4899290" y="12774393"/>
            <a:ext cx="6836966" cy="4116566"/>
          </a:xfrm>
          <a:prstGeom prst="rect">
            <a:avLst/>
          </a:prstGeom>
        </p:spPr>
      </p:pic>
      <p:pic>
        <p:nvPicPr>
          <p:cNvPr id="1034" name="Picture 1033" descr="A cell with sperm and sperm cells&#10;&#10;Description automatically generated with medium confidence">
            <a:extLst>
              <a:ext uri="{FF2B5EF4-FFF2-40B4-BE49-F238E27FC236}">
                <a16:creationId xmlns:a16="http://schemas.microsoft.com/office/drawing/2014/main" id="{AC6B63B7-FE82-C8B0-21B3-EC2A20AAA5C2}"/>
              </a:ext>
            </a:extLst>
          </p:cNvPr>
          <p:cNvPicPr/>
          <p:nvPr/>
        </p:nvPicPr>
        <p:blipFill>
          <a:blip r:embed="rId6">
            <a:alphaModFix/>
          </a:blip>
          <a:srcRect l="31887" t="17109" r="55642" b="63792"/>
          <a:stretch/>
        </p:blipFill>
        <p:spPr>
          <a:xfrm rot="1339406">
            <a:off x="9083320" y="1263272"/>
            <a:ext cx="1577506" cy="14246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8E29CF-8297-4DA2-7DC4-3D9D1A12AE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8459" y="3227336"/>
            <a:ext cx="27758294" cy="2388696"/>
          </a:xfrm>
        </p:spPr>
        <p:txBody>
          <a:bodyPr>
            <a:noAutofit/>
          </a:bodyPr>
          <a:lstStyle/>
          <a:p>
            <a:pPr algn="l"/>
            <a:r>
              <a:rPr lang="en-US" sz="6200" b="1" dirty="0"/>
              <a:t>Optimizing Fungal Microencapsulation for Bioremediation of PAHs</a:t>
            </a:r>
            <a:br>
              <a:rPr lang="en-US" sz="6200" b="1" dirty="0"/>
            </a:br>
            <a:r>
              <a:rPr lang="en-US" sz="4400" dirty="0"/>
              <a:t>Erica Babusci and Claudia K Gunsch</a:t>
            </a:r>
            <a:br>
              <a:rPr lang="en-US" sz="4400" dirty="0"/>
            </a:br>
            <a:r>
              <a:rPr lang="en-US" sz="4400" i="1" dirty="0"/>
              <a:t>Department of Civil and Environmental Engineering, Duke University</a:t>
            </a:r>
            <a:endParaRPr lang="en-NL" sz="62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374359-0113-45BC-1EFF-C26FE22595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21" y="526259"/>
            <a:ext cx="6422827" cy="3614446"/>
          </a:xfrm>
          <a:prstGeom prst="rect">
            <a:avLst/>
          </a:prstGeom>
        </p:spPr>
      </p:pic>
      <p:pic>
        <p:nvPicPr>
          <p:cNvPr id="8" name="Picture 7" descr="A green hexagon with white letter f and black text&#10;&#10;AI-generated content may be incorrect.">
            <a:extLst>
              <a:ext uri="{FF2B5EF4-FFF2-40B4-BE49-F238E27FC236}">
                <a16:creationId xmlns:a16="http://schemas.microsoft.com/office/drawing/2014/main" id="{DE279AF7-9210-3740-DB38-EB2043501D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3" t="3917" r="17398" b="26791"/>
          <a:stretch>
            <a:fillRect/>
          </a:stretch>
        </p:blipFill>
        <p:spPr>
          <a:xfrm>
            <a:off x="26634550" y="39969180"/>
            <a:ext cx="2382203" cy="2308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F6B7E7-5996-A75F-765A-743A6F56F512}"/>
              </a:ext>
            </a:extLst>
          </p:cNvPr>
          <p:cNvSpPr txBox="1"/>
          <p:nvPr/>
        </p:nvSpPr>
        <p:spPr>
          <a:xfrm>
            <a:off x="1258459" y="40328407"/>
            <a:ext cx="98796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 </a:t>
            </a:r>
            <a:endParaRPr lang="en-NL" sz="3600" dirty="0"/>
          </a:p>
          <a:p>
            <a:r>
              <a:rPr lang="en-US" sz="3600" dirty="0"/>
              <a:t> </a:t>
            </a:r>
            <a:endParaRPr lang="en-NL" sz="3600" dirty="0"/>
          </a:p>
          <a:p>
            <a:r>
              <a:rPr lang="en-US" sz="3600" dirty="0"/>
              <a:t>FEMS MICRO Milan 2025: Congress &amp; Exhibition	</a:t>
            </a:r>
            <a:endParaRPr lang="en-NL" sz="3600" dirty="0"/>
          </a:p>
          <a:p>
            <a:endParaRPr lang="en-NL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FEE22-393E-5C1A-908C-F0D22E008CA3}"/>
              </a:ext>
            </a:extLst>
          </p:cNvPr>
          <p:cNvSpPr txBox="1"/>
          <p:nvPr/>
        </p:nvSpPr>
        <p:spPr>
          <a:xfrm>
            <a:off x="23704057" y="3474394"/>
            <a:ext cx="58570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200" b="1" dirty="0"/>
              <a:t>278.17P</a:t>
            </a:r>
            <a:endParaRPr lang="en-US" sz="6200" b="1" dirty="0"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r"/>
            <a:r>
              <a:rPr lang="en-US" sz="3200" dirty="0">
                <a:solidFill>
                  <a:srgbClr val="467886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Erica.Babusci@duke.edu</a:t>
            </a:r>
            <a:endParaRPr lang="en-US" sz="3200" dirty="0"/>
          </a:p>
          <a:p>
            <a:pPr algn="r"/>
            <a:r>
              <a:rPr lang="en-US" sz="3200" dirty="0"/>
              <a:t>(614)-600-6861</a:t>
            </a:r>
          </a:p>
          <a:p>
            <a:pPr algn="r"/>
            <a:endParaRPr lang="en-US" sz="3200" b="1" dirty="0"/>
          </a:p>
        </p:txBody>
      </p:sp>
      <p:pic>
        <p:nvPicPr>
          <p:cNvPr id="19" name="Picture 18" descr="A grey and green logo&#10;&#10;AI-generated content may be incorrect.">
            <a:extLst>
              <a:ext uri="{FF2B5EF4-FFF2-40B4-BE49-F238E27FC236}">
                <a16:creationId xmlns:a16="http://schemas.microsoft.com/office/drawing/2014/main" id="{9C15D9BC-EB93-A433-8A7F-69E5B718B3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098" y="39965801"/>
            <a:ext cx="2674144" cy="2694874"/>
          </a:xfrm>
          <a:prstGeom prst="rect">
            <a:avLst/>
          </a:prstGeom>
        </p:spPr>
      </p:pic>
      <p:pic>
        <p:nvPicPr>
          <p:cNvPr id="21" name="Picture 20" descr="A blue and white logo&#10;&#10;AI-generated content may be incorrect.">
            <a:extLst>
              <a:ext uri="{FF2B5EF4-FFF2-40B4-BE49-F238E27FC236}">
                <a16:creationId xmlns:a16="http://schemas.microsoft.com/office/drawing/2014/main" id="{D4D0CD25-C1D5-9F08-8CD4-0F89A88C98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0232" y="40327382"/>
            <a:ext cx="2073294" cy="1773212"/>
          </a:xfrm>
          <a:prstGeom prst="rect">
            <a:avLst/>
          </a:prstGeom>
        </p:spPr>
      </p:pic>
      <p:pic>
        <p:nvPicPr>
          <p:cNvPr id="23" name="Picture 22" descr="A logo of a globe and a gold circle&#10;&#10;AI-generated content may be incorrect.">
            <a:extLst>
              <a:ext uri="{FF2B5EF4-FFF2-40B4-BE49-F238E27FC236}">
                <a16:creationId xmlns:a16="http://schemas.microsoft.com/office/drawing/2014/main" id="{0EBD1ED9-A860-BB51-38F9-328D08A70F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5059" y="39868763"/>
            <a:ext cx="2674144" cy="2690450"/>
          </a:xfrm>
          <a:prstGeom prst="rect">
            <a:avLst/>
          </a:prstGeom>
        </p:spPr>
      </p:pic>
      <p:pic>
        <p:nvPicPr>
          <p:cNvPr id="25" name="Picture 24" descr="A blue and white logo with green hands&#10;&#10;AI-generated content may be incorrect.">
            <a:extLst>
              <a:ext uri="{FF2B5EF4-FFF2-40B4-BE49-F238E27FC236}">
                <a16:creationId xmlns:a16="http://schemas.microsoft.com/office/drawing/2014/main" id="{B34D94A0-66FE-5408-F6E5-139799BEF1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549" y="40289176"/>
            <a:ext cx="4994548" cy="20481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606F3D6-5805-5FD7-641A-685CBC16A2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632" y="1335866"/>
            <a:ext cx="1586078" cy="1586078"/>
          </a:xfrm>
          <a:prstGeom prst="rect">
            <a:avLst/>
          </a:prstGeom>
        </p:spPr>
      </p:pic>
      <p:pic>
        <p:nvPicPr>
          <p:cNvPr id="29" name="Picture 28" descr="A black and white drawing of a molecule&#10;&#10;AI-generated content may be incorrect.">
            <a:extLst>
              <a:ext uri="{FF2B5EF4-FFF2-40B4-BE49-F238E27FC236}">
                <a16:creationId xmlns:a16="http://schemas.microsoft.com/office/drawing/2014/main" id="{77431233-B064-80F4-D5CC-0B8B9804C9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7726">
            <a:off x="18132083" y="1974283"/>
            <a:ext cx="1770746" cy="127440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15C6355-7463-D82E-0559-5FBE5DE224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50457">
            <a:off x="14096473" y="1144207"/>
            <a:ext cx="1824840" cy="18248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FBAAF2E-B47A-E91F-EDD0-F2570A017D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478" y="1600161"/>
            <a:ext cx="1773499" cy="2000398"/>
          </a:xfrm>
          <a:prstGeom prst="rect">
            <a:avLst/>
          </a:prstGeom>
        </p:spPr>
      </p:pic>
      <p:pic>
        <p:nvPicPr>
          <p:cNvPr id="33" name="Picture 32" descr="A black and white drawing of a molecule&#10;&#10;AI-generated content may be incorrect.">
            <a:extLst>
              <a:ext uri="{FF2B5EF4-FFF2-40B4-BE49-F238E27FC236}">
                <a16:creationId xmlns:a16="http://schemas.microsoft.com/office/drawing/2014/main" id="{25CEE488-F454-BCEF-5312-8FD5816A0D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7726">
            <a:off x="6792281" y="1318187"/>
            <a:ext cx="1925145" cy="1385521"/>
          </a:xfrm>
          <a:prstGeom prst="rect">
            <a:avLst/>
          </a:prstGeom>
        </p:spPr>
      </p:pic>
      <p:sp>
        <p:nvSpPr>
          <p:cNvPr id="36" name="Round Same Side Corner Rectangle 35">
            <a:extLst>
              <a:ext uri="{FF2B5EF4-FFF2-40B4-BE49-F238E27FC236}">
                <a16:creationId xmlns:a16="http://schemas.microsoft.com/office/drawing/2014/main" id="{8658FC3A-D6C3-9334-086A-2FBA1AB396EA}"/>
              </a:ext>
            </a:extLst>
          </p:cNvPr>
          <p:cNvSpPr/>
          <p:nvPr/>
        </p:nvSpPr>
        <p:spPr>
          <a:xfrm>
            <a:off x="12382499" y="36199322"/>
            <a:ext cx="17370301" cy="685800"/>
          </a:xfrm>
          <a:prstGeom prst="round2SameRect">
            <a:avLst/>
          </a:prstGeom>
          <a:solidFill>
            <a:srgbClr val="086E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References and Acknowledgments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B6FC92-7467-A9E3-807D-CC04015A002C}"/>
              </a:ext>
            </a:extLst>
          </p:cNvPr>
          <p:cNvSpPr txBox="1"/>
          <p:nvPr/>
        </p:nvSpPr>
        <p:spPr>
          <a:xfrm>
            <a:off x="12545785" y="38936672"/>
            <a:ext cx="170153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material is based upon work supported by the National Institute of Environmental Health Sciences Under Grant Number P42ES010356</a:t>
            </a:r>
          </a:p>
        </p:txBody>
      </p:sp>
      <p:sp>
        <p:nvSpPr>
          <p:cNvPr id="41" name="Round Same Side Corner Rectangle 40">
            <a:extLst>
              <a:ext uri="{FF2B5EF4-FFF2-40B4-BE49-F238E27FC236}">
                <a16:creationId xmlns:a16="http://schemas.microsoft.com/office/drawing/2014/main" id="{E072C2AF-3CA7-9D5B-CF0B-27229575D6B6}"/>
              </a:ext>
            </a:extLst>
          </p:cNvPr>
          <p:cNvSpPr/>
          <p:nvPr/>
        </p:nvSpPr>
        <p:spPr>
          <a:xfrm>
            <a:off x="1202943" y="22366341"/>
            <a:ext cx="10744200" cy="685800"/>
          </a:xfrm>
          <a:prstGeom prst="round2SameRect">
            <a:avLst/>
          </a:prstGeom>
          <a:solidFill>
            <a:srgbClr val="086E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Methods</a:t>
            </a:r>
          </a:p>
        </p:txBody>
      </p:sp>
      <p:sp>
        <p:nvSpPr>
          <p:cNvPr id="42" name="Round Same Side Corner Rectangle 41">
            <a:extLst>
              <a:ext uri="{FF2B5EF4-FFF2-40B4-BE49-F238E27FC236}">
                <a16:creationId xmlns:a16="http://schemas.microsoft.com/office/drawing/2014/main" id="{693FE737-0512-E84F-4D21-0D5A68EF55DF}"/>
              </a:ext>
            </a:extLst>
          </p:cNvPr>
          <p:cNvSpPr/>
          <p:nvPr/>
        </p:nvSpPr>
        <p:spPr>
          <a:xfrm>
            <a:off x="12382500" y="5630840"/>
            <a:ext cx="17492678" cy="677671"/>
          </a:xfrm>
          <a:prstGeom prst="round2SameRect">
            <a:avLst/>
          </a:prstGeom>
          <a:solidFill>
            <a:srgbClr val="086E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Results</a:t>
            </a:r>
            <a:endParaRPr lang="en-US" sz="3600" dirty="0"/>
          </a:p>
        </p:txBody>
      </p:sp>
      <p:sp>
        <p:nvSpPr>
          <p:cNvPr id="43" name="Round Same Side Corner Rectangle 42">
            <a:extLst>
              <a:ext uri="{FF2B5EF4-FFF2-40B4-BE49-F238E27FC236}">
                <a16:creationId xmlns:a16="http://schemas.microsoft.com/office/drawing/2014/main" id="{B592278C-4334-9458-0CED-5568C44F16DE}"/>
              </a:ext>
            </a:extLst>
          </p:cNvPr>
          <p:cNvSpPr/>
          <p:nvPr/>
        </p:nvSpPr>
        <p:spPr>
          <a:xfrm>
            <a:off x="1202943" y="5629233"/>
            <a:ext cx="10744200" cy="684905"/>
          </a:xfrm>
          <a:prstGeom prst="round2SameRect">
            <a:avLst/>
          </a:prstGeom>
          <a:solidFill>
            <a:srgbClr val="086E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Background</a:t>
            </a:r>
            <a:r>
              <a:rPr lang="en-US" sz="3600" dirty="0"/>
              <a:t> </a:t>
            </a:r>
          </a:p>
        </p:txBody>
      </p:sp>
      <p:pic>
        <p:nvPicPr>
          <p:cNvPr id="61" name="Picture 60" descr="A diagram of properties and health effects&#10;&#10;AI-generated content may be incorrect.">
            <a:extLst>
              <a:ext uri="{FF2B5EF4-FFF2-40B4-BE49-F238E27FC236}">
                <a16:creationId xmlns:a16="http://schemas.microsoft.com/office/drawing/2014/main" id="{759BD4AF-ABE1-1B69-CE01-76721DE0E3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85" t="6574" r="27604" b="30634"/>
          <a:stretch/>
        </p:blipFill>
        <p:spPr>
          <a:xfrm>
            <a:off x="1293316" y="12846869"/>
            <a:ext cx="2801242" cy="411656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CB05D95-D7AE-A757-C2C4-8C6C43226985}"/>
              </a:ext>
            </a:extLst>
          </p:cNvPr>
          <p:cNvSpPr txBox="1"/>
          <p:nvPr/>
        </p:nvSpPr>
        <p:spPr>
          <a:xfrm>
            <a:off x="16611600" y="1706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62AB59FB-EAF1-6FA5-D84E-EDAC0301EC9D}"/>
              </a:ext>
            </a:extLst>
          </p:cNvPr>
          <p:cNvSpPr txBox="1"/>
          <p:nvPr/>
        </p:nvSpPr>
        <p:spPr>
          <a:xfrm>
            <a:off x="11817073" y="6261096"/>
            <a:ext cx="10907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2">
                    <a:lumMod val="75000"/>
                  </a:schemeClr>
                </a:solidFill>
              </a:rPr>
              <a:t>Growth Curves Comparing Treatments   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629291D5-5CC4-3172-63FA-3959D4FD3957}"/>
              </a:ext>
            </a:extLst>
          </p:cNvPr>
          <p:cNvSpPr txBox="1"/>
          <p:nvPr/>
        </p:nvSpPr>
        <p:spPr>
          <a:xfrm>
            <a:off x="12545785" y="26356314"/>
            <a:ext cx="5307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2">
                    <a:lumMod val="75000"/>
                  </a:schemeClr>
                </a:solidFill>
              </a:rPr>
              <a:t>Long Term Viability</a:t>
            </a:r>
          </a:p>
        </p:txBody>
      </p:sp>
      <p:pic>
        <p:nvPicPr>
          <p:cNvPr id="1035" name="Picture 1034" descr="A cell with sperm and sperm cells&#10;&#10;Description automatically generated with medium confidence">
            <a:extLst>
              <a:ext uri="{FF2B5EF4-FFF2-40B4-BE49-F238E27FC236}">
                <a16:creationId xmlns:a16="http://schemas.microsoft.com/office/drawing/2014/main" id="{62B68D2B-3596-8B1D-1F79-61E8E4AD4153}"/>
              </a:ext>
            </a:extLst>
          </p:cNvPr>
          <p:cNvPicPr/>
          <p:nvPr/>
        </p:nvPicPr>
        <p:blipFill>
          <a:blip r:embed="rId6">
            <a:alphaModFix/>
          </a:blip>
          <a:srcRect l="31887" t="17109" r="55642" b="63792"/>
          <a:stretch/>
        </p:blipFill>
        <p:spPr>
          <a:xfrm rot="19079328">
            <a:off x="12849652" y="1825810"/>
            <a:ext cx="1760881" cy="1566936"/>
          </a:xfrm>
          <a:prstGeom prst="rect">
            <a:avLst/>
          </a:prstGeom>
        </p:spPr>
      </p:pic>
      <p:pic>
        <p:nvPicPr>
          <p:cNvPr id="1036" name="Picture 1035" descr="A cell with sperm and sperm cells&#10;&#10;Description automatically generated with medium confidence">
            <a:extLst>
              <a:ext uri="{FF2B5EF4-FFF2-40B4-BE49-F238E27FC236}">
                <a16:creationId xmlns:a16="http://schemas.microsoft.com/office/drawing/2014/main" id="{3F80DE72-19DE-32CA-183A-A422FE375BE8}"/>
              </a:ext>
            </a:extLst>
          </p:cNvPr>
          <p:cNvPicPr/>
          <p:nvPr/>
        </p:nvPicPr>
        <p:blipFill>
          <a:blip r:embed="rId6">
            <a:alphaModFix/>
          </a:blip>
          <a:srcRect l="31887" t="17109" r="55642" b="63792"/>
          <a:stretch/>
        </p:blipFill>
        <p:spPr>
          <a:xfrm rot="8033792">
            <a:off x="16663945" y="1225269"/>
            <a:ext cx="1760881" cy="1566936"/>
          </a:xfrm>
          <a:prstGeom prst="rect">
            <a:avLst/>
          </a:prstGeom>
        </p:spPr>
      </p:pic>
      <p:pic>
        <p:nvPicPr>
          <p:cNvPr id="1037" name="Picture 1036" descr="A cell with sperm and sperm cells&#10;&#10;Description automatically generated with medium confidence">
            <a:extLst>
              <a:ext uri="{FF2B5EF4-FFF2-40B4-BE49-F238E27FC236}">
                <a16:creationId xmlns:a16="http://schemas.microsoft.com/office/drawing/2014/main" id="{5DDE47A6-450F-FFE6-88C5-5CB7963F49DD}"/>
              </a:ext>
            </a:extLst>
          </p:cNvPr>
          <p:cNvPicPr/>
          <p:nvPr/>
        </p:nvPicPr>
        <p:blipFill>
          <a:blip r:embed="rId6">
            <a:alphaModFix/>
          </a:blip>
          <a:srcRect l="31887" t="17109" r="55642" b="63792"/>
          <a:stretch/>
        </p:blipFill>
        <p:spPr>
          <a:xfrm rot="20333300">
            <a:off x="20057020" y="1907681"/>
            <a:ext cx="1760881" cy="1566936"/>
          </a:xfrm>
          <a:prstGeom prst="rect">
            <a:avLst/>
          </a:prstGeom>
        </p:spPr>
      </p:pic>
      <p:pic>
        <p:nvPicPr>
          <p:cNvPr id="1038" name="Picture 1037" descr="A diagram of a cell&#10;&#10;Description automatically generated">
            <a:extLst>
              <a:ext uri="{FF2B5EF4-FFF2-40B4-BE49-F238E27FC236}">
                <a16:creationId xmlns:a16="http://schemas.microsoft.com/office/drawing/2014/main" id="{F7C00B2B-C1F3-FA7B-0796-A9F558F8CFB7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36366" t="43885" r="41752" b="20283"/>
          <a:stretch/>
        </p:blipFill>
        <p:spPr>
          <a:xfrm>
            <a:off x="8404155" y="2428845"/>
            <a:ext cx="912146" cy="1045549"/>
          </a:xfrm>
          <a:prstGeom prst="rect">
            <a:avLst/>
          </a:prstGeom>
        </p:spPr>
      </p:pic>
      <p:pic>
        <p:nvPicPr>
          <p:cNvPr id="1039" name="Picture 1038" descr="A diagram of a cell&#10;&#10;Description automatically generated">
            <a:extLst>
              <a:ext uri="{FF2B5EF4-FFF2-40B4-BE49-F238E27FC236}">
                <a16:creationId xmlns:a16="http://schemas.microsoft.com/office/drawing/2014/main" id="{BD09E21C-38CA-A62C-279C-3A8764569E95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36366" t="43885" r="41752" b="20283"/>
          <a:stretch/>
        </p:blipFill>
        <p:spPr>
          <a:xfrm>
            <a:off x="12599890" y="979738"/>
            <a:ext cx="912146" cy="1045549"/>
          </a:xfrm>
          <a:prstGeom prst="rect">
            <a:avLst/>
          </a:prstGeom>
        </p:spPr>
      </p:pic>
      <p:pic>
        <p:nvPicPr>
          <p:cNvPr id="1040" name="Picture 1039" descr="A diagram of a cell&#10;&#10;Description automatically generated">
            <a:extLst>
              <a:ext uri="{FF2B5EF4-FFF2-40B4-BE49-F238E27FC236}">
                <a16:creationId xmlns:a16="http://schemas.microsoft.com/office/drawing/2014/main" id="{FD8B253C-3DFD-AF94-140D-23F36F497B14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36366" t="43885" r="41752" b="20283"/>
          <a:stretch/>
        </p:blipFill>
        <p:spPr>
          <a:xfrm>
            <a:off x="16330877" y="2387065"/>
            <a:ext cx="912146" cy="1045549"/>
          </a:xfrm>
          <a:prstGeom prst="rect">
            <a:avLst/>
          </a:prstGeom>
        </p:spPr>
      </p:pic>
      <p:pic>
        <p:nvPicPr>
          <p:cNvPr id="1041" name="Picture 1040" descr="A diagram of a cell&#10;&#10;Description automatically generated">
            <a:extLst>
              <a:ext uri="{FF2B5EF4-FFF2-40B4-BE49-F238E27FC236}">
                <a16:creationId xmlns:a16="http://schemas.microsoft.com/office/drawing/2014/main" id="{832AD3CC-F322-42A6-BE59-CFA0B275EC30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36366" t="43885" r="41752" b="20283"/>
          <a:stretch/>
        </p:blipFill>
        <p:spPr>
          <a:xfrm>
            <a:off x="21245942" y="1031247"/>
            <a:ext cx="912146" cy="1045549"/>
          </a:xfrm>
          <a:prstGeom prst="rect">
            <a:avLst/>
          </a:prstGeom>
        </p:spPr>
      </p:pic>
      <p:pic>
        <p:nvPicPr>
          <p:cNvPr id="1042" name="Picture 1041" descr="A diagram of a cell&#10;&#10;Description automatically generated">
            <a:extLst>
              <a:ext uri="{FF2B5EF4-FFF2-40B4-BE49-F238E27FC236}">
                <a16:creationId xmlns:a16="http://schemas.microsoft.com/office/drawing/2014/main" id="{66E313B4-5EA5-C0BC-29CF-7C57BEDD932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36366" t="43885" r="41752" b="20283"/>
          <a:stretch/>
        </p:blipFill>
        <p:spPr>
          <a:xfrm>
            <a:off x="23757850" y="2504279"/>
            <a:ext cx="912146" cy="1045549"/>
          </a:xfrm>
          <a:prstGeom prst="rect">
            <a:avLst/>
          </a:prstGeom>
        </p:spPr>
      </p:pic>
      <p:sp>
        <p:nvSpPr>
          <p:cNvPr id="1076" name="TextBox 1075">
            <a:extLst>
              <a:ext uri="{FF2B5EF4-FFF2-40B4-BE49-F238E27FC236}">
                <a16:creationId xmlns:a16="http://schemas.microsoft.com/office/drawing/2014/main" id="{2A68E732-CC24-F6F1-70BB-DD913D0802EE}"/>
              </a:ext>
            </a:extLst>
          </p:cNvPr>
          <p:cNvSpPr txBox="1"/>
          <p:nvPr/>
        </p:nvSpPr>
        <p:spPr>
          <a:xfrm>
            <a:off x="1175795" y="16892895"/>
            <a:ext cx="416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1: Health effects associated with PAH exposure</a:t>
            </a: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999D40E3-9309-6664-8C94-118AE2EAE3D6}"/>
              </a:ext>
            </a:extLst>
          </p:cNvPr>
          <p:cNvSpPr txBox="1"/>
          <p:nvPr/>
        </p:nvSpPr>
        <p:spPr>
          <a:xfrm>
            <a:off x="5282730" y="16858217"/>
            <a:ext cx="6836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2: The general schematic of the application of capsules for in-situ bioremediation</a:t>
            </a:r>
          </a:p>
        </p:txBody>
      </p: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FE70E76F-AEE9-E50C-17B2-E05218873EAC}"/>
              </a:ext>
            </a:extLst>
          </p:cNvPr>
          <p:cNvGrpSpPr/>
          <p:nvPr/>
        </p:nvGrpSpPr>
        <p:grpSpPr>
          <a:xfrm>
            <a:off x="1452345" y="23405390"/>
            <a:ext cx="10411860" cy="4080177"/>
            <a:chOff x="1452345" y="23128300"/>
            <a:chExt cx="10411860" cy="4080177"/>
          </a:xfrm>
        </p:grpSpPr>
        <p:pic>
          <p:nvPicPr>
            <p:cNvPr id="7" name="Picture 6" descr="A diagram of a microbiology experiment&#10;&#10;AI-generated content may be incorrect.">
              <a:extLst>
                <a:ext uri="{FF2B5EF4-FFF2-40B4-BE49-F238E27FC236}">
                  <a16:creationId xmlns:a16="http://schemas.microsoft.com/office/drawing/2014/main" id="{00201568-70DD-A738-D1AC-4E4E41580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15471" r="-2338" b="24488"/>
            <a:stretch/>
          </p:blipFill>
          <p:spPr>
            <a:xfrm>
              <a:off x="1546958" y="23128300"/>
              <a:ext cx="10254660" cy="3956413"/>
            </a:xfrm>
            <a:prstGeom prst="rect">
              <a:avLst/>
            </a:prstGeom>
          </p:spPr>
        </p:pic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F7F8C759-945B-B8B3-7CF6-D07DF67B1078}"/>
                </a:ext>
              </a:extLst>
            </p:cNvPr>
            <p:cNvSpPr txBox="1"/>
            <p:nvPr/>
          </p:nvSpPr>
          <p:spPr>
            <a:xfrm>
              <a:off x="1452345" y="26685257"/>
              <a:ext cx="104118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Figure 3: Syringe pump set up for forming capsules via extrusion</a:t>
              </a:r>
              <a:r>
                <a:rPr lang="en-US" sz="2800" baseline="30000" dirty="0"/>
                <a:t>8</a:t>
              </a:r>
              <a:endParaRPr lang="en-US" sz="2800" dirty="0"/>
            </a:p>
          </p:txBody>
        </p:sp>
      </p:grpSp>
      <p:sp>
        <p:nvSpPr>
          <p:cNvPr id="1081" name="TextBox 1080">
            <a:extLst>
              <a:ext uri="{FF2B5EF4-FFF2-40B4-BE49-F238E27FC236}">
                <a16:creationId xmlns:a16="http://schemas.microsoft.com/office/drawing/2014/main" id="{6E07ABC7-5424-F6CE-1F4A-B011F0CB868B}"/>
              </a:ext>
            </a:extLst>
          </p:cNvPr>
          <p:cNvSpPr txBox="1"/>
          <p:nvPr/>
        </p:nvSpPr>
        <p:spPr>
          <a:xfrm>
            <a:off x="-395277" y="27562470"/>
            <a:ext cx="10907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Different Capsules Being Tested 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6C625DB7-5F27-D817-3BEA-0E9B95426545}"/>
              </a:ext>
            </a:extLst>
          </p:cNvPr>
          <p:cNvSpPr txBox="1"/>
          <p:nvPr/>
        </p:nvSpPr>
        <p:spPr>
          <a:xfrm>
            <a:off x="687474" y="35491436"/>
            <a:ext cx="10831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Long Term Viability and PAH Degradation</a:t>
            </a: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ED766F5-319C-905B-2332-47C9C7BBCD83}"/>
              </a:ext>
            </a:extLst>
          </p:cNvPr>
          <p:cNvSpPr txBox="1"/>
          <p:nvPr/>
        </p:nvSpPr>
        <p:spPr>
          <a:xfrm>
            <a:off x="1443837" y="34418160"/>
            <a:ext cx="10254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Figure 4: Different conditions in which capsules will be formed and compared to the baseline.</a:t>
            </a: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7B08E2FB-1DD8-E18F-8A9F-BEF30E014FB3}"/>
              </a:ext>
            </a:extLst>
          </p:cNvPr>
          <p:cNvSpPr txBox="1"/>
          <p:nvPr/>
        </p:nvSpPr>
        <p:spPr>
          <a:xfrm>
            <a:off x="1443837" y="40566744"/>
            <a:ext cx="10254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Figure 5: Cultures will have model PAHs injected in the cultures and let grow for 8 weeks, with data collected at 0,4, and 8 weeks</a:t>
            </a:r>
            <a:r>
              <a:rPr lang="en-US" sz="2800" baseline="30000" dirty="0"/>
              <a:t>9</a:t>
            </a:r>
            <a:r>
              <a:rPr lang="en-US" sz="2800" dirty="0"/>
              <a:t>.</a:t>
            </a:r>
          </a:p>
        </p:txBody>
      </p:sp>
      <p:sp>
        <p:nvSpPr>
          <p:cNvPr id="1103" name="TextBox 1102">
            <a:extLst>
              <a:ext uri="{FF2B5EF4-FFF2-40B4-BE49-F238E27FC236}">
                <a16:creationId xmlns:a16="http://schemas.microsoft.com/office/drawing/2014/main" id="{58DE63A6-7610-7FFA-3BF0-390F9270787C}"/>
              </a:ext>
            </a:extLst>
          </p:cNvPr>
          <p:cNvSpPr txBox="1"/>
          <p:nvPr/>
        </p:nvSpPr>
        <p:spPr>
          <a:xfrm>
            <a:off x="12515456" y="37012045"/>
            <a:ext cx="1711100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[1] US EPA (2023), Superfund [2] Di Giulio, R. T., &amp; Clark, B. W. (2015). 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J Tox and Env Health 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[3] Baek, et al. (1991) 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Water Air Soil </a:t>
            </a:r>
            <a:r>
              <a:rPr lang="en-US" sz="2400" b="0" i="1" u="none" strike="noStrike" dirty="0" err="1">
                <a:solidFill>
                  <a:srgbClr val="000000"/>
                </a:solidFill>
                <a:effectLst/>
              </a:rPr>
              <a:t>Pollut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. [4] Seo, J.-S., Keum, Y.-S., &amp; Li, Q. X. (2009). Bacterial Degradation of Aromatic Compounds. [5] </a:t>
            </a:r>
            <a:r>
              <a:rPr lang="en-US" sz="2400" b="0" i="0" u="none" strike="noStrike" dirty="0">
                <a:solidFill>
                  <a:srgbClr val="202124"/>
                </a:solidFill>
                <a:effectLst/>
              </a:rPr>
              <a:t>Omokhagbor Adams et al., (2020) </a:t>
            </a:r>
            <a:r>
              <a:rPr lang="en-US" sz="2400" b="0" i="1" u="none" strike="noStrike" dirty="0">
                <a:solidFill>
                  <a:srgbClr val="202124"/>
                </a:solidFill>
                <a:effectLst/>
              </a:rPr>
              <a:t>International Journal of Environmental Bioremediation &amp; Biodegradation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[6] Valdivia-Rivera, et al. (2021). 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Reviews in Environmental Science and Bio/Technology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. [7]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Volkoff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, et al. (2019) 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Duke University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. [8] 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Yueng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, et al. (2016) 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Front. Microbial.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[9] Meletiadis, et al. (2001) 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</a:rPr>
              <a:t>ASM Journals</a:t>
            </a:r>
            <a:r>
              <a:rPr lang="en-US" sz="2400" b="0" i="0" u="none" strike="noStrike" dirty="0">
                <a:effectLst/>
              </a:rPr>
              <a:t>​</a:t>
            </a:r>
            <a:endParaRPr lang="en-US" sz="2400" dirty="0"/>
          </a:p>
        </p:txBody>
      </p:sp>
      <p:pic>
        <p:nvPicPr>
          <p:cNvPr id="1109" name="Picture 1108" descr="A cell with sperm and sperm cells&#10;&#10;Description automatically generated with medium confidence">
            <a:extLst>
              <a:ext uri="{FF2B5EF4-FFF2-40B4-BE49-F238E27FC236}">
                <a16:creationId xmlns:a16="http://schemas.microsoft.com/office/drawing/2014/main" id="{C988C7BB-EFC4-C339-B242-C13258047E7A}"/>
              </a:ext>
            </a:extLst>
          </p:cNvPr>
          <p:cNvPicPr/>
          <p:nvPr/>
        </p:nvPicPr>
        <p:blipFill>
          <a:blip r:embed="rId6">
            <a:alphaModFix/>
          </a:blip>
          <a:srcRect l="31887" t="17109" r="55642" b="63792"/>
          <a:stretch/>
        </p:blipFill>
        <p:spPr>
          <a:xfrm rot="1339406">
            <a:off x="24421915" y="1188404"/>
            <a:ext cx="1577506" cy="1424617"/>
          </a:xfrm>
          <a:prstGeom prst="rect">
            <a:avLst/>
          </a:prstGeom>
        </p:spPr>
      </p:pic>
      <p:sp>
        <p:nvSpPr>
          <p:cNvPr id="1113" name="TextBox 1112">
            <a:extLst>
              <a:ext uri="{FF2B5EF4-FFF2-40B4-BE49-F238E27FC236}">
                <a16:creationId xmlns:a16="http://schemas.microsoft.com/office/drawing/2014/main" id="{71CF89CF-F822-3414-4927-A38454A852B8}"/>
              </a:ext>
            </a:extLst>
          </p:cNvPr>
          <p:cNvSpPr txBox="1"/>
          <p:nvPr/>
        </p:nvSpPr>
        <p:spPr>
          <a:xfrm>
            <a:off x="-1969217" y="23148654"/>
            <a:ext cx="10907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Capsule Formation </a:t>
            </a:r>
          </a:p>
        </p:txBody>
      </p: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34378DB2-4982-FB44-1356-4CF3E36DF26B}"/>
              </a:ext>
            </a:extLst>
          </p:cNvPr>
          <p:cNvGrpSpPr/>
          <p:nvPr/>
        </p:nvGrpSpPr>
        <p:grpSpPr>
          <a:xfrm>
            <a:off x="519175" y="28389525"/>
            <a:ext cx="11168353" cy="5723342"/>
            <a:chOff x="62410" y="28164761"/>
            <a:chExt cx="11168353" cy="5723342"/>
          </a:xfrm>
        </p:grpSpPr>
        <p:pic>
          <p:nvPicPr>
            <p:cNvPr id="1027" name="Content Placeholder 9" descr="A diagram of different types of cell growth&#10;&#10;AI-generated content may be incorrect.">
              <a:extLst>
                <a:ext uri="{FF2B5EF4-FFF2-40B4-BE49-F238E27FC236}">
                  <a16:creationId xmlns:a16="http://schemas.microsoft.com/office/drawing/2014/main" id="{5EB11557-ABA7-DA18-DD73-CDEC6E142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 t="12255" r="8547" b="7647"/>
            <a:stretch/>
          </p:blipFill>
          <p:spPr>
            <a:xfrm>
              <a:off x="1657411" y="28164761"/>
              <a:ext cx="9335356" cy="5723342"/>
            </a:xfrm>
            <a:prstGeom prst="rect">
              <a:avLst/>
            </a:prstGeom>
          </p:spPr>
        </p:pic>
        <p:grpSp>
          <p:nvGrpSpPr>
            <p:cNvPr id="1116" name="Group 1115">
              <a:extLst>
                <a:ext uri="{FF2B5EF4-FFF2-40B4-BE49-F238E27FC236}">
                  <a16:creationId xmlns:a16="http://schemas.microsoft.com/office/drawing/2014/main" id="{AB8F298C-BBD0-ADA3-CB88-7492D1BAAF56}"/>
                </a:ext>
              </a:extLst>
            </p:cNvPr>
            <p:cNvGrpSpPr/>
            <p:nvPr/>
          </p:nvGrpSpPr>
          <p:grpSpPr>
            <a:xfrm>
              <a:off x="62410" y="28863902"/>
              <a:ext cx="11168353" cy="2131523"/>
              <a:chOff x="841331" y="28586306"/>
              <a:chExt cx="8159540" cy="2131523"/>
            </a:xfrm>
          </p:grpSpPr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3243BE03-61D9-6CA3-BDA7-434A68034710}"/>
                  </a:ext>
                </a:extLst>
              </p:cNvPr>
              <p:cNvSpPr txBox="1"/>
              <p:nvPr/>
            </p:nvSpPr>
            <p:spPr>
              <a:xfrm>
                <a:off x="841331" y="29094578"/>
                <a:ext cx="13619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Baseline capsule formula</a:t>
                </a:r>
              </a:p>
            </p:txBody>
          </p:sp>
          <p:sp>
            <p:nvSpPr>
              <p:cNvPr id="1115" name="Double Brace 1114">
                <a:extLst>
                  <a:ext uri="{FF2B5EF4-FFF2-40B4-BE49-F238E27FC236}">
                    <a16:creationId xmlns:a16="http://schemas.microsoft.com/office/drawing/2014/main" id="{379A6693-954D-0F55-97F4-4D762D38AD3F}"/>
                  </a:ext>
                </a:extLst>
              </p:cNvPr>
              <p:cNvSpPr/>
              <p:nvPr/>
            </p:nvSpPr>
            <p:spPr>
              <a:xfrm>
                <a:off x="2146852" y="28586306"/>
                <a:ext cx="6854019" cy="2131523"/>
              </a:xfrm>
              <a:prstGeom prst="bracePair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20" name="TextBox 1119">
            <a:extLst>
              <a:ext uri="{FF2B5EF4-FFF2-40B4-BE49-F238E27FC236}">
                <a16:creationId xmlns:a16="http://schemas.microsoft.com/office/drawing/2014/main" id="{EBE6CF2E-C448-6FBD-B1D1-A33385BBA6C0}"/>
              </a:ext>
            </a:extLst>
          </p:cNvPr>
          <p:cNvSpPr txBox="1"/>
          <p:nvPr/>
        </p:nvSpPr>
        <p:spPr>
          <a:xfrm>
            <a:off x="12728598" y="27283150"/>
            <a:ext cx="17110160" cy="1261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800" dirty="0"/>
              <a:t>Encapsulation </a:t>
            </a:r>
            <a:r>
              <a:rPr lang="en-US" sz="3800" b="1" dirty="0"/>
              <a:t>promoted viability of Trichoderma </a:t>
            </a:r>
            <a:r>
              <a:rPr lang="en-US" sz="3800" dirty="0"/>
              <a:t>cultures after 8 weeks but had</a:t>
            </a:r>
            <a:r>
              <a:rPr lang="en-US" sz="3800" b="1" dirty="0"/>
              <a:t> no effect on Aureobasidium</a:t>
            </a:r>
          </a:p>
        </p:txBody>
      </p:sp>
      <p:sp>
        <p:nvSpPr>
          <p:cNvPr id="1121" name="TextBox 1120">
            <a:extLst>
              <a:ext uri="{FF2B5EF4-FFF2-40B4-BE49-F238E27FC236}">
                <a16:creationId xmlns:a16="http://schemas.microsoft.com/office/drawing/2014/main" id="{0C0D81CD-E529-C841-776B-8D72FD4F63A5}"/>
              </a:ext>
            </a:extLst>
          </p:cNvPr>
          <p:cNvSpPr txBox="1"/>
          <p:nvPr/>
        </p:nvSpPr>
        <p:spPr>
          <a:xfrm>
            <a:off x="12455338" y="6969686"/>
            <a:ext cx="17419839" cy="24314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800" dirty="0"/>
              <a:t>Trichoderma and Aureobasidium encapsulated cultures showed </a:t>
            </a:r>
            <a:r>
              <a:rPr lang="en-US" sz="3800" b="1" dirty="0"/>
              <a:t>shorter stationary</a:t>
            </a:r>
            <a:r>
              <a:rPr lang="en-US" sz="3800" dirty="0"/>
              <a:t> </a:t>
            </a:r>
            <a:r>
              <a:rPr lang="en-US" sz="3800" b="1" dirty="0"/>
              <a:t>phase growth </a:t>
            </a:r>
            <a:r>
              <a:rPr lang="en-US" sz="3800" dirty="0"/>
              <a:t>than free-living cultures for both extrusion rates but </a:t>
            </a:r>
            <a:r>
              <a:rPr lang="en-US" sz="3800" b="1" dirty="0"/>
              <a:t>Aureobasidium showed lower overall OD</a:t>
            </a:r>
          </a:p>
          <a:p>
            <a:pPr marL="571500" indent="-571500" algn="just">
              <a:buFont typeface="Wingdings" pitchFamily="2" charset="2"/>
              <a:buChar char="Ø"/>
            </a:pPr>
            <a:r>
              <a:rPr lang="en-US" sz="3800" dirty="0"/>
              <a:t>12 mL/</a:t>
            </a:r>
            <a:r>
              <a:rPr lang="en-US" sz="3800" dirty="0" err="1"/>
              <a:t>hr</a:t>
            </a:r>
            <a:r>
              <a:rPr lang="en-US" sz="3800" dirty="0"/>
              <a:t> promoted an earlier growth rate for both isolates</a:t>
            </a:r>
          </a:p>
        </p:txBody>
      </p:sp>
      <p:grpSp>
        <p:nvGrpSpPr>
          <p:cNvPr id="1134" name="Group 1133">
            <a:extLst>
              <a:ext uri="{FF2B5EF4-FFF2-40B4-BE49-F238E27FC236}">
                <a16:creationId xmlns:a16="http://schemas.microsoft.com/office/drawing/2014/main" id="{24F4A07F-A08E-C250-7127-E6854374F226}"/>
              </a:ext>
            </a:extLst>
          </p:cNvPr>
          <p:cNvGrpSpPr/>
          <p:nvPr/>
        </p:nvGrpSpPr>
        <p:grpSpPr>
          <a:xfrm>
            <a:off x="11971138" y="9693855"/>
            <a:ext cx="17989745" cy="6595000"/>
            <a:chOff x="11910641" y="8835808"/>
            <a:chExt cx="17989745" cy="6595000"/>
          </a:xfrm>
        </p:grpSpPr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2BB9B71C-9BE4-4555-FCD4-C6FD3264233C}"/>
                </a:ext>
              </a:extLst>
            </p:cNvPr>
            <p:cNvSpPr txBox="1"/>
            <p:nvPr/>
          </p:nvSpPr>
          <p:spPr>
            <a:xfrm>
              <a:off x="12736082" y="14599811"/>
              <a:ext cx="17110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Figure  6 (A-B): Figures showing the corrected OD for (A) Trichoderma and (B) Aureobasidium over 80 hours, comparing capsules formed by extrusion rates of 12 mL/</a:t>
              </a:r>
              <a:r>
                <a:rPr lang="en-US" sz="2400" dirty="0" err="1"/>
                <a:t>hr</a:t>
              </a:r>
              <a:r>
                <a:rPr lang="en-US" sz="2400" dirty="0"/>
                <a:t> vs 18 mL/</a:t>
              </a:r>
              <a:r>
                <a:rPr lang="en-US" sz="2400" dirty="0" err="1"/>
                <a:t>hr</a:t>
              </a:r>
              <a:r>
                <a:rPr lang="en-US" sz="2400" dirty="0"/>
                <a:t> to free living cultures</a:t>
              </a:r>
            </a:p>
          </p:txBody>
        </p:sp>
        <p:grpSp>
          <p:nvGrpSpPr>
            <p:cNvPr id="1130" name="Group 1129">
              <a:extLst>
                <a:ext uri="{FF2B5EF4-FFF2-40B4-BE49-F238E27FC236}">
                  <a16:creationId xmlns:a16="http://schemas.microsoft.com/office/drawing/2014/main" id="{17AAD4EF-578E-EE74-4DC2-03D8BD9906D2}"/>
                </a:ext>
              </a:extLst>
            </p:cNvPr>
            <p:cNvGrpSpPr/>
            <p:nvPr/>
          </p:nvGrpSpPr>
          <p:grpSpPr>
            <a:xfrm>
              <a:off x="11910641" y="8835808"/>
              <a:ext cx="17989745" cy="5849272"/>
              <a:chOff x="11910641" y="8918935"/>
              <a:chExt cx="17989745" cy="5849272"/>
            </a:xfrm>
          </p:grpSpPr>
          <p:grpSp>
            <p:nvGrpSpPr>
              <p:cNvPr id="1119" name="Group 1118">
                <a:extLst>
                  <a:ext uri="{FF2B5EF4-FFF2-40B4-BE49-F238E27FC236}">
                    <a16:creationId xmlns:a16="http://schemas.microsoft.com/office/drawing/2014/main" id="{00CBFA34-BD59-2891-BBC3-FD7CAB75CB3C}"/>
                  </a:ext>
                </a:extLst>
              </p:cNvPr>
              <p:cNvGrpSpPr/>
              <p:nvPr/>
            </p:nvGrpSpPr>
            <p:grpSpPr>
              <a:xfrm>
                <a:off x="11910641" y="8918935"/>
                <a:ext cx="17989745" cy="5849272"/>
                <a:chOff x="12188907" y="7223581"/>
                <a:chExt cx="17989745" cy="5849272"/>
              </a:xfrm>
            </p:grpSpPr>
            <p:pic>
              <p:nvPicPr>
                <p:cNvPr id="1069" name="Picture 1068" descr="A graph of growth of an extrusion rate&#10;&#10;AI-generated content may be incorrect.">
                  <a:extLst>
                    <a:ext uri="{FF2B5EF4-FFF2-40B4-BE49-F238E27FC236}">
                      <a16:creationId xmlns:a16="http://schemas.microsoft.com/office/drawing/2014/main" id="{EC7D029A-DBDE-988A-6879-359BA7217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88907" y="7246140"/>
                  <a:ext cx="9038370" cy="5826713"/>
                </a:xfrm>
                <a:prstGeom prst="rect">
                  <a:avLst/>
                </a:prstGeom>
              </p:spPr>
            </p:pic>
            <p:pic>
              <p:nvPicPr>
                <p:cNvPr id="1107" name="Picture 1106" descr="A graph of growth curve&#10;&#10;AI-generated content may be incorrect.">
                  <a:extLst>
                    <a:ext uri="{FF2B5EF4-FFF2-40B4-BE49-F238E27FC236}">
                      <a16:creationId xmlns:a16="http://schemas.microsoft.com/office/drawing/2014/main" id="{868C093B-4443-26F0-EBF6-50A6872300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245942" y="7223581"/>
                  <a:ext cx="8932710" cy="5800035"/>
                </a:xfrm>
                <a:prstGeom prst="rect">
                  <a:avLst/>
                </a:prstGeom>
              </p:spPr>
            </p:pic>
          </p:grpSp>
          <p:sp>
            <p:nvSpPr>
              <p:cNvPr id="1124" name="TextBox 1123">
                <a:extLst>
                  <a:ext uri="{FF2B5EF4-FFF2-40B4-BE49-F238E27FC236}">
                    <a16:creationId xmlns:a16="http://schemas.microsoft.com/office/drawing/2014/main" id="{6BB28868-7652-0793-A869-CE8B10C49F4C}"/>
                  </a:ext>
                </a:extLst>
              </p:cNvPr>
              <p:cNvSpPr txBox="1"/>
              <p:nvPr/>
            </p:nvSpPr>
            <p:spPr>
              <a:xfrm>
                <a:off x="12467008" y="9153645"/>
                <a:ext cx="9285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A</a:t>
                </a:r>
              </a:p>
            </p:txBody>
          </p:sp>
          <p:sp>
            <p:nvSpPr>
              <p:cNvPr id="1125" name="TextBox 1124">
                <a:extLst>
                  <a:ext uri="{FF2B5EF4-FFF2-40B4-BE49-F238E27FC236}">
                    <a16:creationId xmlns:a16="http://schemas.microsoft.com/office/drawing/2014/main" id="{572935A2-C01E-0033-8B44-38FC46A13334}"/>
                  </a:ext>
                </a:extLst>
              </p:cNvPr>
              <p:cNvSpPr txBox="1"/>
              <p:nvPr/>
            </p:nvSpPr>
            <p:spPr>
              <a:xfrm>
                <a:off x="21463546" y="9096864"/>
                <a:ext cx="9285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B</a:t>
                </a:r>
              </a:p>
            </p:txBody>
          </p:sp>
        </p:grpSp>
      </p:grpSp>
      <p:grpSp>
        <p:nvGrpSpPr>
          <p:cNvPr id="1133" name="Group 1132">
            <a:extLst>
              <a:ext uri="{FF2B5EF4-FFF2-40B4-BE49-F238E27FC236}">
                <a16:creationId xmlns:a16="http://schemas.microsoft.com/office/drawing/2014/main" id="{13DFD115-6345-485B-68BE-DE8029BD1F7D}"/>
              </a:ext>
            </a:extLst>
          </p:cNvPr>
          <p:cNvGrpSpPr/>
          <p:nvPr/>
        </p:nvGrpSpPr>
        <p:grpSpPr>
          <a:xfrm>
            <a:off x="12073719" y="19754587"/>
            <a:ext cx="18050041" cy="6595107"/>
            <a:chOff x="12081485" y="20361756"/>
            <a:chExt cx="18050041" cy="6595107"/>
          </a:xfrm>
        </p:grpSpPr>
        <p:grpSp>
          <p:nvGrpSpPr>
            <p:cNvPr id="1132" name="Group 1131">
              <a:extLst>
                <a:ext uri="{FF2B5EF4-FFF2-40B4-BE49-F238E27FC236}">
                  <a16:creationId xmlns:a16="http://schemas.microsoft.com/office/drawing/2014/main" id="{C45D9D99-9C6C-BC58-DF93-BEA85E87B34C}"/>
                </a:ext>
              </a:extLst>
            </p:cNvPr>
            <p:cNvGrpSpPr/>
            <p:nvPr/>
          </p:nvGrpSpPr>
          <p:grpSpPr>
            <a:xfrm>
              <a:off x="12081485" y="20361756"/>
              <a:ext cx="18050041" cy="6595107"/>
              <a:chOff x="12076434" y="15902189"/>
              <a:chExt cx="18050041" cy="6595107"/>
            </a:xfrm>
          </p:grpSpPr>
          <p:grpSp>
            <p:nvGrpSpPr>
              <p:cNvPr id="1118" name="Group 1117">
                <a:extLst>
                  <a:ext uri="{FF2B5EF4-FFF2-40B4-BE49-F238E27FC236}">
                    <a16:creationId xmlns:a16="http://schemas.microsoft.com/office/drawing/2014/main" id="{6DBF1A33-16E7-9EEA-E65A-2F56ED173F78}"/>
                  </a:ext>
                </a:extLst>
              </p:cNvPr>
              <p:cNvGrpSpPr/>
              <p:nvPr/>
            </p:nvGrpSpPr>
            <p:grpSpPr>
              <a:xfrm>
                <a:off x="12076434" y="15902189"/>
                <a:ext cx="18050041" cy="5906565"/>
                <a:chOff x="12128610" y="12997698"/>
                <a:chExt cx="18050041" cy="5906565"/>
              </a:xfrm>
            </p:grpSpPr>
            <p:pic>
              <p:nvPicPr>
                <p:cNvPr id="1065" name="Picture 1064" descr="A graph of growth curve&#10;&#10;AI-generated content may be incorrect.">
                  <a:extLst>
                    <a:ext uri="{FF2B5EF4-FFF2-40B4-BE49-F238E27FC236}">
                      <a16:creationId xmlns:a16="http://schemas.microsoft.com/office/drawing/2014/main" id="{2EE4E685-CFF9-DCDF-DE06-1BCC6AE74C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28610" y="12997698"/>
                  <a:ext cx="9168303" cy="5906565"/>
                </a:xfrm>
                <a:prstGeom prst="rect">
                  <a:avLst/>
                </a:prstGeom>
              </p:spPr>
            </p:pic>
            <p:pic>
              <p:nvPicPr>
                <p:cNvPr id="1105" name="Picture 1104" descr="A graph of growth curves&#10;&#10;AI-generated content may be incorrect.">
                  <a:extLst>
                    <a:ext uri="{FF2B5EF4-FFF2-40B4-BE49-F238E27FC236}">
                      <a16:creationId xmlns:a16="http://schemas.microsoft.com/office/drawing/2014/main" id="{B50D7FE5-696D-FC18-EC18-55EF676E80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94620" y="13020460"/>
                  <a:ext cx="8984031" cy="5800035"/>
                </a:xfrm>
                <a:prstGeom prst="rect">
                  <a:avLst/>
                </a:prstGeom>
              </p:spPr>
            </p:pic>
          </p:grpSp>
          <p:sp>
            <p:nvSpPr>
              <p:cNvPr id="1122" name="TextBox 1121">
                <a:extLst>
                  <a:ext uri="{FF2B5EF4-FFF2-40B4-BE49-F238E27FC236}">
                    <a16:creationId xmlns:a16="http://schemas.microsoft.com/office/drawing/2014/main" id="{90678971-5436-D150-7D48-A18510EADC0E}"/>
                  </a:ext>
                </a:extLst>
              </p:cNvPr>
              <p:cNvSpPr txBox="1"/>
              <p:nvPr/>
            </p:nvSpPr>
            <p:spPr>
              <a:xfrm>
                <a:off x="13150232" y="21666299"/>
                <a:ext cx="161144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Figure  6 (A-B): Figures showing the corrected OD for (A) Trichoderma and (B) Aureobasidium over 80 hours, comparing capsules formed by 1% and 2% alginate to free living cultures</a:t>
                </a:r>
              </a:p>
            </p:txBody>
          </p:sp>
        </p:grp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CA9FEB0C-D51E-A9B9-E8F3-616491A63DA0}"/>
                </a:ext>
              </a:extLst>
            </p:cNvPr>
            <p:cNvSpPr txBox="1"/>
            <p:nvPr/>
          </p:nvSpPr>
          <p:spPr>
            <a:xfrm>
              <a:off x="12612164" y="20548668"/>
              <a:ext cx="9285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A</a:t>
              </a:r>
            </a:p>
          </p:txBody>
        </p:sp>
        <p:sp>
          <p:nvSpPr>
            <p:cNvPr id="1127" name="TextBox 1126">
              <a:extLst>
                <a:ext uri="{FF2B5EF4-FFF2-40B4-BE49-F238E27FC236}">
                  <a16:creationId xmlns:a16="http://schemas.microsoft.com/office/drawing/2014/main" id="{D686F281-9455-3E01-851E-DB28624F4FC8}"/>
                </a:ext>
              </a:extLst>
            </p:cNvPr>
            <p:cNvSpPr txBox="1"/>
            <p:nvPr/>
          </p:nvSpPr>
          <p:spPr>
            <a:xfrm>
              <a:off x="21608702" y="20491887"/>
              <a:ext cx="9285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B</a:t>
              </a:r>
            </a:p>
          </p:txBody>
        </p:sp>
      </p:grpSp>
      <p:grpSp>
        <p:nvGrpSpPr>
          <p:cNvPr id="1131" name="Group 1130">
            <a:extLst>
              <a:ext uri="{FF2B5EF4-FFF2-40B4-BE49-F238E27FC236}">
                <a16:creationId xmlns:a16="http://schemas.microsoft.com/office/drawing/2014/main" id="{AAD7A329-EDC5-F8EF-5CE9-AF458E490D44}"/>
              </a:ext>
            </a:extLst>
          </p:cNvPr>
          <p:cNvGrpSpPr/>
          <p:nvPr/>
        </p:nvGrpSpPr>
        <p:grpSpPr>
          <a:xfrm>
            <a:off x="12244538" y="28711668"/>
            <a:ext cx="17994967" cy="7237524"/>
            <a:chOff x="12180274" y="24415249"/>
            <a:chExt cx="17994967" cy="7237524"/>
          </a:xfrm>
        </p:grpSpPr>
        <p:grpSp>
          <p:nvGrpSpPr>
            <p:cNvPr id="1117" name="Group 1116">
              <a:extLst>
                <a:ext uri="{FF2B5EF4-FFF2-40B4-BE49-F238E27FC236}">
                  <a16:creationId xmlns:a16="http://schemas.microsoft.com/office/drawing/2014/main" id="{62F28DC6-ED66-A896-06D9-70A559CD0395}"/>
                </a:ext>
              </a:extLst>
            </p:cNvPr>
            <p:cNvGrpSpPr/>
            <p:nvPr/>
          </p:nvGrpSpPr>
          <p:grpSpPr>
            <a:xfrm>
              <a:off x="12180274" y="24415249"/>
              <a:ext cx="17994967" cy="7237524"/>
              <a:chOff x="12285977" y="19478627"/>
              <a:chExt cx="17994967" cy="7237524"/>
            </a:xfrm>
          </p:grpSpPr>
          <p:pic>
            <p:nvPicPr>
              <p:cNvPr id="1099" name="Picture 1098" descr="A graph of a number of patients&#10;&#10;AI-generated content may be incorrect.">
                <a:extLst>
                  <a:ext uri="{FF2B5EF4-FFF2-40B4-BE49-F238E27FC236}">
                    <a16:creationId xmlns:a16="http://schemas.microsoft.com/office/drawing/2014/main" id="{17A9D8D4-F1FE-735A-96F1-1405CB06F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85977" y="19510312"/>
                <a:ext cx="8796554" cy="6454356"/>
              </a:xfrm>
              <a:prstGeom prst="rect">
                <a:avLst/>
              </a:prstGeom>
            </p:spPr>
          </p:pic>
          <p:pic>
            <p:nvPicPr>
              <p:cNvPr id="1101" name="Picture 1100" descr="A graph of a number of patients with an encapsulated treatment&#10;&#10;AI-generated content may be incorrect.">
                <a:extLst>
                  <a:ext uri="{FF2B5EF4-FFF2-40B4-BE49-F238E27FC236}">
                    <a16:creationId xmlns:a16="http://schemas.microsoft.com/office/drawing/2014/main" id="{0DEE3DAB-8656-58E4-E8DC-D6FA9BD1D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96913" y="19478627"/>
                <a:ext cx="8984031" cy="6454356"/>
              </a:xfrm>
              <a:prstGeom prst="rect">
                <a:avLst/>
              </a:prstGeom>
            </p:spPr>
          </p:pic>
          <p:sp>
            <p:nvSpPr>
              <p:cNvPr id="1114" name="TextBox 1113">
                <a:extLst>
                  <a:ext uri="{FF2B5EF4-FFF2-40B4-BE49-F238E27FC236}">
                    <a16:creationId xmlns:a16="http://schemas.microsoft.com/office/drawing/2014/main" id="{B1895D6A-04BC-82B8-A154-F3A46756F9F8}"/>
                  </a:ext>
                </a:extLst>
              </p:cNvPr>
              <p:cNvSpPr txBox="1"/>
              <p:nvPr/>
            </p:nvSpPr>
            <p:spPr>
              <a:xfrm>
                <a:off x="13512035" y="25885154"/>
                <a:ext cx="161144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Figure  8 (A-B): Figures showing the total concentration of (A) Trichoderma and (B) Aureobasidium after 0,4, and 8 weeks. Capsuled formed with the baseline capsule formation</a:t>
                </a:r>
              </a:p>
            </p:txBody>
          </p:sp>
        </p:grpSp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id="{48D9A57A-6C9F-E8E1-5FD1-37532FF9ABD0}"/>
                </a:ext>
              </a:extLst>
            </p:cNvPr>
            <p:cNvSpPr txBox="1"/>
            <p:nvPr/>
          </p:nvSpPr>
          <p:spPr>
            <a:xfrm>
              <a:off x="12599890" y="24741786"/>
              <a:ext cx="9285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A</a:t>
              </a:r>
            </a:p>
          </p:txBody>
        </p:sp>
        <p:sp>
          <p:nvSpPr>
            <p:cNvPr id="1129" name="TextBox 1128">
              <a:extLst>
                <a:ext uri="{FF2B5EF4-FFF2-40B4-BE49-F238E27FC236}">
                  <a16:creationId xmlns:a16="http://schemas.microsoft.com/office/drawing/2014/main" id="{F7284CEF-0139-D926-F9BE-1A706AD1DB60}"/>
                </a:ext>
              </a:extLst>
            </p:cNvPr>
            <p:cNvSpPr txBox="1"/>
            <p:nvPr/>
          </p:nvSpPr>
          <p:spPr>
            <a:xfrm>
              <a:off x="21596428" y="24685005"/>
              <a:ext cx="9285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B</a:t>
              </a:r>
            </a:p>
          </p:txBody>
        </p:sp>
      </p:grpSp>
      <p:sp>
        <p:nvSpPr>
          <p:cNvPr id="1135" name="TextBox 1134">
            <a:extLst>
              <a:ext uri="{FF2B5EF4-FFF2-40B4-BE49-F238E27FC236}">
                <a16:creationId xmlns:a16="http://schemas.microsoft.com/office/drawing/2014/main" id="{AABEFE57-33BF-E92F-F99B-D5B90A308994}"/>
              </a:ext>
            </a:extLst>
          </p:cNvPr>
          <p:cNvSpPr txBox="1"/>
          <p:nvPr/>
        </p:nvSpPr>
        <p:spPr>
          <a:xfrm>
            <a:off x="12418919" y="16598950"/>
            <a:ext cx="17419839" cy="3016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800" dirty="0"/>
              <a:t>Trichoderma and Aureobasidium encapsulated cultures showed </a:t>
            </a:r>
            <a:r>
              <a:rPr lang="en-US" sz="3800" b="1" dirty="0"/>
              <a:t>shorter stationary</a:t>
            </a:r>
            <a:r>
              <a:rPr lang="en-US" sz="3800" dirty="0"/>
              <a:t> </a:t>
            </a:r>
            <a:r>
              <a:rPr lang="en-US" sz="3800" b="1" dirty="0"/>
              <a:t>phase growth </a:t>
            </a:r>
            <a:r>
              <a:rPr lang="en-US" sz="3800" dirty="0"/>
              <a:t>than free-living cultures for both extrusion rates but </a:t>
            </a:r>
            <a:r>
              <a:rPr lang="en-US" sz="3800" b="1" dirty="0"/>
              <a:t>Aureobasidium showed lower overall OD</a:t>
            </a:r>
          </a:p>
          <a:p>
            <a:pPr marL="571500" indent="-571500" algn="just">
              <a:buFont typeface="Wingdings" pitchFamily="2" charset="2"/>
              <a:buChar char="Ø"/>
            </a:pPr>
            <a:r>
              <a:rPr lang="en-US" sz="3800" dirty="0"/>
              <a:t>Alginate concentration does not affect encapsulated Trichoderma growth</a:t>
            </a:r>
          </a:p>
          <a:p>
            <a:pPr marL="571500" indent="-571500" algn="just">
              <a:buFont typeface="Wingdings" pitchFamily="2" charset="2"/>
              <a:buChar char="Ø"/>
            </a:pPr>
            <a:r>
              <a:rPr lang="en-US" sz="3800" dirty="0"/>
              <a:t>2% alginate promoted earlier growth for Aureobasidium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140B4-B5AF-9621-FB8D-440096D33E88}"/>
              </a:ext>
            </a:extLst>
          </p:cNvPr>
          <p:cNvSpPr txBox="1"/>
          <p:nvPr/>
        </p:nvSpPr>
        <p:spPr>
          <a:xfrm>
            <a:off x="1272754" y="17824358"/>
            <a:ext cx="10891930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800" dirty="0"/>
              <a:t>To address this, we are </a:t>
            </a:r>
            <a:r>
              <a:rPr lang="en-US" sz="3800" b="1" dirty="0"/>
              <a:t>encapsulating PAH-degrading fungi in sodium alginate</a:t>
            </a:r>
            <a:r>
              <a:rPr lang="en-US" sz="3800" dirty="0"/>
              <a:t> to enhance their survival and degradation capacity in the environment. We are evaluating the difference between encapsulated and free-living cultures of environmental isolates of </a:t>
            </a:r>
            <a:r>
              <a:rPr lang="en-US" sz="3800" b="1" i="1" dirty="0"/>
              <a:t>Trichoderma</a:t>
            </a:r>
            <a:r>
              <a:rPr lang="en-US" sz="3800" dirty="0"/>
              <a:t> and </a:t>
            </a:r>
            <a:r>
              <a:rPr lang="en-US" sz="3800" b="1" i="1" dirty="0"/>
              <a:t>Aureobasidium</a:t>
            </a:r>
            <a:r>
              <a:rPr lang="en-US" sz="2500" b="1" i="1" baseline="30000" dirty="0"/>
              <a:t>6</a:t>
            </a:r>
            <a:r>
              <a:rPr lang="en-US" sz="3800" dirty="0"/>
              <a:t> to measure growth, viability, and PAH degradation</a:t>
            </a:r>
            <a:r>
              <a:rPr lang="en-US" sz="2500" baseline="30000" dirty="0"/>
              <a:t>7.</a:t>
            </a:r>
            <a:r>
              <a:rPr lang="en-US" sz="3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303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igned xmlns="a3a20400-e916-4459-a072-9720fb6b58be" xsi:nil="true"/>
    <lcf76f155ced4ddcb4097134ff3c332f xmlns="a3a20400-e916-4459-a072-9720fb6b58be">
      <Terms xmlns="http://schemas.microsoft.com/office/infopath/2007/PartnerControls"/>
    </lcf76f155ced4ddcb4097134ff3c332f>
    <TaxCatchAll xmlns="0ba34253-0407-4e60-87cb-e7c95d337ce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85AED77E16394F89D4BC089946FAF2" ma:contentTypeVersion="20" ma:contentTypeDescription="Create a new document." ma:contentTypeScope="" ma:versionID="cd80310b0c54bfc3deffc667af1a3b12">
  <xsd:schema xmlns:xsd="http://www.w3.org/2001/XMLSchema" xmlns:xs="http://www.w3.org/2001/XMLSchema" xmlns:p="http://schemas.microsoft.com/office/2006/metadata/properties" xmlns:ns2="a3a20400-e916-4459-a072-9720fb6b58be" xmlns:ns3="0ba34253-0407-4e60-87cb-e7c95d337ce6" targetNamespace="http://schemas.microsoft.com/office/2006/metadata/properties" ma:root="true" ma:fieldsID="6cf31b80d4dd7d81a6cfa916db320c18" ns2:_="" ns3:_="">
    <xsd:import namespace="a3a20400-e916-4459-a072-9720fb6b58be"/>
    <xsd:import namespace="0ba34253-0407-4e60-87cb-e7c95d337c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Signed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a20400-e916-4459-a072-9720fb6b58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Signed" ma:index="18" nillable="true" ma:displayName="Signed" ma:format="Dropdown" ma:internalName="Signed">
      <xsd:simpleType>
        <xsd:union memberTypes="dms:Text">
          <xsd:simpleType>
            <xsd:restriction base="dms:Choice">
              <xsd:enumeration value="SIGNED"/>
              <xsd:enumeration value="NOT SIGNED"/>
            </xsd:restriction>
          </xsd:simpleType>
        </xsd:un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b9d73ba-bbc0-436f-b758-60dcb61a0c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a34253-0407-4e60-87cb-e7c95d337ce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00cf2af0-1be8-4f2a-82fd-fcc863c70cd3}" ma:internalName="TaxCatchAll" ma:showField="CatchAllData" ma:web="0ba34253-0407-4e60-87cb-e7c95d337ce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84F7C7-A9E8-4CB7-B3E8-630B228B04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75B885-EC54-481B-B25C-32C4BBF5B24B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0ba34253-0407-4e60-87cb-e7c95d337ce6"/>
    <ds:schemaRef ds:uri="a3a20400-e916-4459-a072-9720fb6b58b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C75713A-56AB-4FF4-A9F2-CC9554E883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a20400-e916-4459-a072-9720fb6b58be"/>
    <ds:schemaRef ds:uri="0ba34253-0407-4e60-87cb-e7c95d337c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4629</TotalTime>
  <Words>673</Words>
  <Application>Microsoft Office PowerPoint</Application>
  <PresentationFormat>Custom</PresentationFormat>
  <Paragraphs>51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Optimizing Fungal Microencapsulation for Bioremediation of PAHs Erica Babusci and Claudia K Gunsch Department of Civil and Environmental Engineering, Duke University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Petra Ucenic</dc:creator>
  <cp:lastModifiedBy>Erica Babusci</cp:lastModifiedBy>
  <cp:revision>17</cp:revision>
  <cp:lastPrinted>2025-06-25T19:28:10Z</cp:lastPrinted>
  <dcterms:created xsi:type="dcterms:W3CDTF">2025-06-09T13:13:38Z</dcterms:created>
  <dcterms:modified xsi:type="dcterms:W3CDTF">2025-06-26T15:49:20Z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0x0101001F85AED77E16394F89D4BC089946FAF2</vt:lpwstr>
  </property>
  <property fmtid="{D5CDD505-2E9C-101B-9397-08002B2CF9AE}" pid="3" name="MediaServiceImageTags">
    <vt:lpwstr/>
  </property>
</Properties>
</file>